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8" r:id="rId4"/>
    <p:sldId id="266" r:id="rId5"/>
    <p:sldId id="276" r:id="rId6"/>
    <p:sldId id="263" r:id="rId7"/>
    <p:sldId id="278" r:id="rId8"/>
    <p:sldId id="286" r:id="rId9"/>
    <p:sldId id="257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  <a:srgbClr val="FF0000"/>
    <a:srgbClr val="FFFF99"/>
    <a:srgbClr val="CCFF99"/>
    <a:srgbClr val="66FF99"/>
    <a:srgbClr val="99FF99"/>
    <a:srgbClr val="99FF66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 autoAdjust="0"/>
  </p:normalViewPr>
  <p:slideViewPr>
    <p:cSldViewPr snapToGrid="0">
      <p:cViewPr varScale="1">
        <p:scale>
          <a:sx n="87" d="100"/>
          <a:sy n="87" d="100"/>
        </p:scale>
        <p:origin x="51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2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77E51-3AE8-437B-B673-F6C6252F2B68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D3218-648B-402A-84C2-6B744874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D3218-648B-402A-84C2-6B74487413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7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508B9B-4853-4ADE-8B5B-C7E828FE9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3" y="1"/>
            <a:ext cx="10243457" cy="6259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8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8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9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6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2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3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10EA3-469B-4D61-9A02-319CD29F5F2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E5286-C2F8-4DD0-A014-0BD23434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5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www.intechnikusa.com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8.m4a"/><Relationship Id="rId7" Type="http://schemas.openxmlformats.org/officeDocument/2006/relationships/image" Target="../media/image20.emf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183" y="-101634"/>
            <a:ext cx="12455207" cy="7090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A0A83-8F97-4AB6-B12F-D5B84A0CA7EA}"/>
              </a:ext>
            </a:extLst>
          </p:cNvPr>
          <p:cNvSpPr txBox="1"/>
          <p:nvPr/>
        </p:nvSpPr>
        <p:spPr>
          <a:xfrm>
            <a:off x="4918973" y="6443990"/>
            <a:ext cx="2444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2021 IEEE-IAS/PCA Cement Conference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F15687-63B8-4F8E-BAD2-040584E67F6D}"/>
              </a:ext>
            </a:extLst>
          </p:cNvPr>
          <p:cNvSpPr/>
          <p:nvPr/>
        </p:nvSpPr>
        <p:spPr>
          <a:xfrm>
            <a:off x="2020421" y="1999885"/>
            <a:ext cx="8241998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New Concept to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Store 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670D-CAF3-45F1-A597-1107EF522C1F}"/>
              </a:ext>
            </a:extLst>
          </p:cNvPr>
          <p:cNvSpPr txBox="1"/>
          <p:nvPr/>
        </p:nvSpPr>
        <p:spPr>
          <a:xfrm>
            <a:off x="4183482" y="5320474"/>
            <a:ext cx="409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5"/>
              </a:rPr>
              <a:t>www.intechnikusa.com</a:t>
            </a:r>
            <a:endParaRPr lang="en-US" sz="2000" dirty="0"/>
          </a:p>
          <a:p>
            <a:pPr algn="ctr"/>
            <a:r>
              <a:rPr lang="en-US" sz="2000" dirty="0"/>
              <a:t>Tel.: +1 469 531 7533</a:t>
            </a:r>
          </a:p>
          <a:p>
            <a:pPr algn="ctr"/>
            <a:r>
              <a:rPr lang="en-US" sz="2000" dirty="0"/>
              <a:t>lsucre@intechnikusa.com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0889" r="2418" b="7446"/>
          <a:stretch/>
        </p:blipFill>
        <p:spPr>
          <a:xfrm>
            <a:off x="3242203" y="208577"/>
            <a:ext cx="5612131" cy="1623060"/>
          </a:xfrm>
          <a:prstGeom prst="rect">
            <a:avLst/>
          </a:prstGeom>
          <a:ln>
            <a:solidFill>
              <a:srgbClr val="003399"/>
            </a:solidFill>
          </a:ln>
        </p:spPr>
      </p:pic>
      <p:pic>
        <p:nvPicPr>
          <p:cNvPr id="1026" name="84BB6C63-6116-4B82-8974-3DB3E808BDF9" descr="18F69DCA-4C9F-4AAC-B648-9DE05D1A07E1@ho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30" y="4226784"/>
            <a:ext cx="395446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20F5C56-C5F9-4B40-8DE4-A000152D8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43"/>
    </mc:Choice>
    <mc:Fallback xmlns="">
      <p:transition spd="slow" advTm="76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82" y="1807524"/>
            <a:ext cx="7623958" cy="4288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144" y="844850"/>
            <a:ext cx="4587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65ECB8-F404-465A-AC8B-E3AF87579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4"/>
    </mc:Choice>
    <mc:Fallback xmlns="">
      <p:transition spd="slow" advTm="1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00" y="109899"/>
            <a:ext cx="8955784" cy="118375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 Storage System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62" y="2135608"/>
            <a:ext cx="5907392" cy="3183875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capacity 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put capacity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space and site geometry 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conditions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available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facilities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76" y="1293650"/>
            <a:ext cx="3668617" cy="4891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3557" y="1145754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04A25E-FC92-45E8-8F67-A87F8A707E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3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06"/>
    </mc:Choice>
    <mc:Fallback xmlns="">
      <p:transition spd="slow" advTm="11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2265" y="-49051"/>
            <a:ext cx="1090782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When is it recommended to use 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Horizontal Storage solution?</a:t>
            </a:r>
            <a:endParaRPr lang="en-US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633" y="2430655"/>
            <a:ext cx="5685826" cy="32537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To store amounts </a:t>
            </a:r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65,000 Tons of cement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To avoid costly civil works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Low capital investment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Existing warehouse is available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There are large areas at the plant or terminal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Low material storage height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4108" y="1879119"/>
            <a:ext cx="5949114" cy="121430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Challenge:</a:t>
            </a:r>
          </a:p>
          <a:p>
            <a:pPr marL="457200" marR="0" lvl="0" indent="-457200">
              <a:spcBef>
                <a:spcPts val="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efficient reclaiming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AA5DF-8BE9-47B6-A91F-236BC29EF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62573" r="39042" b="6550"/>
          <a:stretch/>
        </p:blipFill>
        <p:spPr>
          <a:xfrm rot="5400000">
            <a:off x="5777102" y="3642069"/>
            <a:ext cx="2966397" cy="2292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F4309-EEB6-41A5-AD0F-BF3DEDA768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411" t="60326" r="42583" b="12082"/>
          <a:stretch/>
        </p:blipFill>
        <p:spPr>
          <a:xfrm>
            <a:off x="8090263" y="5021596"/>
            <a:ext cx="2607982" cy="1736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2" descr="imag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3"/>
          <a:stretch/>
        </p:blipFill>
        <p:spPr bwMode="auto">
          <a:xfrm>
            <a:off x="9322252" y="3168522"/>
            <a:ext cx="2751985" cy="177797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0400" y="1102426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1D03343-2583-4BA8-AF34-525BEA7323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0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46"/>
    </mc:Choice>
    <mc:Fallback xmlns="">
      <p:transition spd="slow" advTm="9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24" y="-14106"/>
            <a:ext cx="7652688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Overcoming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Flat Storage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96" y="1476704"/>
            <a:ext cx="6447243" cy="3633896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premises new Flat Storage system: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use existing warehouses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system should be fully automated 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to install and dismantle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 personnel to operate 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to store different types of cement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system should be ecological friendly 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the aeration on the warehouse floor</a:t>
            </a:r>
          </a:p>
          <a:p>
            <a:pPr>
              <a:buClr>
                <a:srgbClr val="FF0000"/>
              </a:buClr>
            </a:pP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Storing and reclaiming cement of up to 300 </a:t>
            </a:r>
            <a:r>
              <a:rPr lang="en-US" sz="1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tph</a:t>
            </a: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373C4-B7F9-41B6-83CB-3B630E5EDBB8}"/>
              </a:ext>
            </a:extLst>
          </p:cNvPr>
          <p:cNvGrpSpPr/>
          <p:nvPr/>
        </p:nvGrpSpPr>
        <p:grpSpPr>
          <a:xfrm>
            <a:off x="639865" y="5275847"/>
            <a:ext cx="6423874" cy="775905"/>
            <a:chOff x="6387899" y="5550679"/>
            <a:chExt cx="5664689" cy="6809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D44F4C-89E5-4E9A-82E5-F8C51FFD8B16}"/>
                </a:ext>
              </a:extLst>
            </p:cNvPr>
            <p:cNvSpPr/>
            <p:nvPr/>
          </p:nvSpPr>
          <p:spPr>
            <a:xfrm>
              <a:off x="6387899" y="5550679"/>
              <a:ext cx="5664689" cy="680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02CF4F-7C87-4108-A310-0472694B1564}"/>
                </a:ext>
              </a:extLst>
            </p:cNvPr>
            <p:cNvSpPr/>
            <p:nvPr/>
          </p:nvSpPr>
          <p:spPr>
            <a:xfrm>
              <a:off x="6387899" y="5585316"/>
              <a:ext cx="5664689" cy="46223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109538" indent="-109538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b="1" dirty="0"/>
                <a:t>To avoid the use of front loaders to perform the reclaiming operations.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12" y="1311457"/>
            <a:ext cx="3220153" cy="48277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608" y="1134737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09A933-DFD8-4CAB-935A-7D13293200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3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7"/>
    </mc:Choice>
    <mc:Fallback xmlns="">
      <p:transition spd="slow" advTm="8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7CEE39-4D53-465C-A70C-4A1803EB0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73009" y="645787"/>
            <a:ext cx="3099699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76213" marR="0" indent="-120650" algn="just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Stacking equipment:</a:t>
            </a:r>
          </a:p>
          <a:p>
            <a:pPr marL="176213" marR="0" lvl="0" indent="-12065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Conveying pipe. </a:t>
            </a:r>
          </a:p>
          <a:p>
            <a:pPr marL="176213" marR="0" lvl="0" indent="-12065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Two-ways Valves.</a:t>
            </a:r>
          </a:p>
          <a:p>
            <a:pPr marL="176213" marR="0" lvl="0" indent="-12065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Pneumatic butterfly valves.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182719" y="1095420"/>
            <a:ext cx="1489940" cy="194299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009" y="3026465"/>
            <a:ext cx="324612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09538" indent="-109538" algn="just"/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Reclaiming system: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Cement "U"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reclaimer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165" y="3827555"/>
            <a:ext cx="3241964" cy="116955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09538" indent="-109538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enclosed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aeroslides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open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aeroslide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screw conveyor or bucket elevator.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 gates.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On-off flow control gate.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65" y="4986578"/>
            <a:ext cx="3237164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Vertical screw conveyors or bucket elevators.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78808" y="5510201"/>
            <a:ext cx="3241963" cy="73866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Enclosed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aeroslide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convey cement to the dispatch system.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Aeration fans for enclosed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aeroslides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cxnSp>
        <p:nvCxnSpPr>
          <p:cNvPr id="11" name="Straight Arrow Connector 10"/>
          <p:cNvCxnSpPr>
            <a:cxnSpLocks/>
            <a:stCxn id="9" idx="3"/>
          </p:cNvCxnSpPr>
          <p:nvPr/>
        </p:nvCxnSpPr>
        <p:spPr>
          <a:xfrm flipV="1">
            <a:off x="3319129" y="3217035"/>
            <a:ext cx="3118831" cy="710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7165" y="3535951"/>
            <a:ext cx="32419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aeroslides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aeration blowers.</a:t>
            </a:r>
          </a:p>
        </p:txBody>
      </p:sp>
      <p:cxnSp>
        <p:nvCxnSpPr>
          <p:cNvPr id="14" name="Straight Arrow Connector 13"/>
          <p:cNvCxnSpPr>
            <a:cxnSpLocks/>
            <a:stCxn id="12" idx="3"/>
          </p:cNvCxnSpPr>
          <p:nvPr/>
        </p:nvCxnSpPr>
        <p:spPr>
          <a:xfrm>
            <a:off x="3319129" y="3689840"/>
            <a:ext cx="378057" cy="99792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0" idx="3"/>
          </p:cNvCxnSpPr>
          <p:nvPr/>
        </p:nvCxnSpPr>
        <p:spPr>
          <a:xfrm>
            <a:off x="3319129" y="4412331"/>
            <a:ext cx="881136" cy="3715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2" idx="3"/>
          </p:cNvCxnSpPr>
          <p:nvPr/>
        </p:nvCxnSpPr>
        <p:spPr>
          <a:xfrm flipV="1">
            <a:off x="3319129" y="4440311"/>
            <a:ext cx="1192939" cy="8078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313472" y="4133835"/>
            <a:ext cx="2056291" cy="1745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812479" y="3907128"/>
            <a:ext cx="3356548" cy="22467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09538" marR="0" indent="-109538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Dispatch system: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Cement Hopper.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Truck Loading spout.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 the dispatch system may include the installation of a packing unit.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dispatch system may be supplied totally mobile. </a:t>
            </a:r>
          </a:p>
          <a:p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System may be also supplied with a truck scale.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Arrow Connector 33"/>
          <p:cNvCxnSpPr>
            <a:stCxn id="26" idx="0"/>
          </p:cNvCxnSpPr>
          <p:nvPr/>
        </p:nvCxnSpPr>
        <p:spPr>
          <a:xfrm flipH="1" flipV="1">
            <a:off x="8483101" y="2560486"/>
            <a:ext cx="2007652" cy="1346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957732" y="827684"/>
            <a:ext cx="3035712" cy="18158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Ancillary equipment and control system: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compressor, including air compressed pipe.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of dust Collectors, including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dedusting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pipe and return screw conveyor and rotary valve.</a:t>
            </a:r>
          </a:p>
          <a:p>
            <a:pPr marL="109538" marR="0" lvl="0" indent="-109538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MCC and HMI control system.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902547" y="157470"/>
            <a:ext cx="4474994" cy="13404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Concept</a:t>
            </a: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 Horizontal Storage</a:t>
            </a: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Main Components</a:t>
            </a:r>
          </a:p>
        </p:txBody>
      </p:sp>
      <p:cxnSp>
        <p:nvCxnSpPr>
          <p:cNvPr id="15" name="Straight Arrow Connector 14"/>
          <p:cNvCxnSpPr>
            <a:stCxn id="29" idx="0"/>
          </p:cNvCxnSpPr>
          <p:nvPr/>
        </p:nvCxnSpPr>
        <p:spPr>
          <a:xfrm flipH="1" flipV="1">
            <a:off x="5919200" y="3869348"/>
            <a:ext cx="779283" cy="6426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254603" y="4830080"/>
            <a:ext cx="5080536" cy="1834459"/>
            <a:chOff x="4254603" y="4602012"/>
            <a:chExt cx="5080536" cy="183445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26594" t="13244" r="32280" b="60297"/>
            <a:stretch/>
          </p:blipFill>
          <p:spPr>
            <a:xfrm>
              <a:off x="4254603" y="4607671"/>
              <a:ext cx="2453898" cy="182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/>
            <a:srcRect l="27114" t="13469" r="32367" b="60371"/>
            <a:stretch/>
          </p:blipFill>
          <p:spPr>
            <a:xfrm>
              <a:off x="6889772" y="4602012"/>
              <a:ext cx="2445367" cy="182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9" name="TextBox 28"/>
          <p:cNvSpPr txBox="1"/>
          <p:nvPr/>
        </p:nvSpPr>
        <p:spPr>
          <a:xfrm>
            <a:off x="5858832" y="4511957"/>
            <a:ext cx="1679301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109538" indent="-109538" algn="just">
              <a:defRPr sz="1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Retaining Walls</a:t>
            </a:r>
            <a:endParaRPr lang="es-ES_tradnl" dirty="0"/>
          </a:p>
        </p:txBody>
      </p:sp>
      <p:grpSp>
        <p:nvGrpSpPr>
          <p:cNvPr id="40" name="Group 39"/>
          <p:cNvGrpSpPr/>
          <p:nvPr/>
        </p:nvGrpSpPr>
        <p:grpSpPr>
          <a:xfrm>
            <a:off x="207710" y="1670623"/>
            <a:ext cx="2810320" cy="4038431"/>
            <a:chOff x="18611" y="981152"/>
            <a:chExt cx="2810320" cy="4038431"/>
          </a:xfrm>
        </p:grpSpPr>
        <p:pic>
          <p:nvPicPr>
            <p:cNvPr id="38" name="Picture 2" descr="image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3"/>
            <a:stretch/>
          </p:blipFill>
          <p:spPr bwMode="auto">
            <a:xfrm>
              <a:off x="40669" y="981152"/>
              <a:ext cx="2743200" cy="17723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802F210-B8EC-4750-943F-3E935C591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1" y="2844287"/>
              <a:ext cx="2810320" cy="21752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5685449" y="1717484"/>
            <a:ext cx="1679301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109538" indent="-109538" algn="just">
              <a:defRPr sz="1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Dust Tight Enclosure</a:t>
            </a:r>
            <a:endParaRPr lang="es-ES_tradnl" dirty="0"/>
          </a:p>
        </p:txBody>
      </p:sp>
      <p:cxnSp>
        <p:nvCxnSpPr>
          <p:cNvPr id="6" name="Straight Arrow Connector 5"/>
          <p:cNvCxnSpPr>
            <a:stCxn id="28" idx="2"/>
          </p:cNvCxnSpPr>
          <p:nvPr/>
        </p:nvCxnSpPr>
        <p:spPr>
          <a:xfrm>
            <a:off x="6525100" y="2025261"/>
            <a:ext cx="684985" cy="618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995C009-23A3-4324-B153-A6F33CD0CA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2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80"/>
    </mc:Choice>
    <mc:Fallback xmlns="">
      <p:transition spd="slow" advTm="20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2" grpId="0" animBg="1"/>
      <p:bldP spid="3" grpId="0" animBg="1"/>
      <p:bldP spid="12" grpId="0" animBg="1"/>
      <p:bldP spid="26" grpId="0" animBg="1"/>
      <p:bldP spid="36" grpId="0" animBg="1"/>
      <p:bldP spid="29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56" y="95504"/>
            <a:ext cx="10515600" cy="113935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“U”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Reclaimer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 lieu of Front Loaders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1448" r="15686" b="8950"/>
          <a:stretch/>
        </p:blipFill>
        <p:spPr>
          <a:xfrm>
            <a:off x="650913" y="1623898"/>
            <a:ext cx="6419850" cy="4610228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316172" y="1528355"/>
            <a:ext cx="4356847" cy="480131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 Reel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Reclaiming Arm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 and PLC Unit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Power Unit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Reclaiming Arm Hydraulic Motor</a:t>
            </a:r>
          </a:p>
          <a:p>
            <a:pPr marL="285750" indent="-285750">
              <a:buClr>
                <a:srgbClr val="FF0000"/>
              </a:buClr>
              <a:buFont typeface="Calibri" panose="020F0502020204030204" pitchFamily="34" charset="0"/>
              <a:buChar char="•"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Reclaiming Arm Winch with Hydraulic Motor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Cylinders</a:t>
            </a:r>
          </a:p>
          <a:p>
            <a:pPr marL="285750" indent="-285750">
              <a:lnSpc>
                <a:spcPct val="20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Traveling motors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13514" y="1948729"/>
            <a:ext cx="1241203" cy="522613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62938" y="2442500"/>
            <a:ext cx="2491779" cy="136010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334240" y="2966031"/>
            <a:ext cx="5120477" cy="234793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195696" y="3587855"/>
            <a:ext cx="5259021" cy="14905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0822" y="4088351"/>
            <a:ext cx="4382926" cy="116857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962938" y="2632707"/>
            <a:ext cx="2460810" cy="212865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040822" y="4440521"/>
            <a:ext cx="4413895" cy="10145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334240" y="5743460"/>
            <a:ext cx="5089508" cy="23784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0506" y="1137671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334490-AEFC-4C65-9B38-28C93E0378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4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49"/>
    </mc:Choice>
    <mc:Fallback xmlns="">
      <p:transition spd="slow" advTm="9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Cement Horizontal Storage Concept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Power Consumption</a:t>
            </a: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87" y="896769"/>
            <a:ext cx="7502902" cy="58583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17792" y="1209907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834A5A-801E-4092-994C-67BA0A8D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7"/>
    </mc:Choice>
    <mc:Fallback xmlns="">
      <p:transition spd="slow" advTm="2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7724" y="-17836"/>
            <a:ext cx="10515600" cy="113935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Comparison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8641" y="980501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24" y="1806768"/>
            <a:ext cx="11466576" cy="3226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24" y="2246021"/>
            <a:ext cx="11466576" cy="252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24" y="2770355"/>
            <a:ext cx="11466576" cy="1615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724" y="2284606"/>
            <a:ext cx="11466576" cy="32029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304B7F-9330-4E60-963D-0BBE27E712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224" y="2678904"/>
            <a:ext cx="11466576" cy="1798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2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13"/>
    </mc:Choice>
    <mc:Fallback xmlns="">
      <p:transition spd="slow" advTm="17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44" y="2440869"/>
            <a:ext cx="4887956" cy="2749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63" y="13518"/>
            <a:ext cx="10515600" cy="116625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8" y="1264706"/>
            <a:ext cx="7238472" cy="5101803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Cement horizontal storage with automated stacking and reclaiming System has the following features: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Unlimited storage capacity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for marine terminals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to install and easy to dismantle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of more than one type of cement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products different than cement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require the use of front loaders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construction time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possible to use existing warehouses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OPEX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CAPEX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Low-cost option to compete in efficiency with silos and dome storage facilities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641" y="980501"/>
            <a:ext cx="2930486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6A17C8-CE0F-4EBC-8D8A-136D958449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7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2"/>
    </mc:Choice>
    <mc:Fallback xmlns="">
      <p:transition spd="slow" advTm="135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.4|5.7|4.6|10.1|36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0.8|7.1|11.9|14.6|21.4|14.4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.8|2|8.3|8.1|4.6|5.4|6.7|4.1|6.5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|10.3|18.6|8|40.2|7.1|53.8|4.1|4.8|1.1|2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0.7|4.4|8.6|17.7|3.4|13.2|8.6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6.5|56.1|25.4|4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13.3|14.8|15.8|1|12.8|11.7|12|9.3|10.6|8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32337</TotalTime>
  <Words>455</Words>
  <Application>Microsoft Office PowerPoint</Application>
  <PresentationFormat>Widescreen</PresentationFormat>
  <Paragraphs>91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Cement Storage System  Selection Criteria</vt:lpstr>
      <vt:lpstr>When is it recommended to use a  Horizontal Storage solution?</vt:lpstr>
      <vt:lpstr>Overcoming  Flat Storage Challenges</vt:lpstr>
      <vt:lpstr>PowerPoint Presentation</vt:lpstr>
      <vt:lpstr>“U” Reclaimer  in lieu of Front Loaders</vt:lpstr>
      <vt:lpstr>New Cement Horizontal Storage Concept  Power Consumption</vt:lpstr>
      <vt:lpstr>Cost Comparison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</dc:creator>
  <cp:lastModifiedBy>Luis Sucre</cp:lastModifiedBy>
  <cp:revision>351</cp:revision>
  <dcterms:created xsi:type="dcterms:W3CDTF">2017-08-02T19:33:43Z</dcterms:created>
  <dcterms:modified xsi:type="dcterms:W3CDTF">2022-11-10T21:52:50Z</dcterms:modified>
</cp:coreProperties>
</file>